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ppm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ppt/tags/tag20.xml" ContentType="application/vnd.openxmlformats-officedocument.presentationml.tags+xml"/>
  <Override PartName="/ppt/notesSlides/notesSlide18.xml" ContentType="application/vnd.openxmlformats-officedocument.presentationml.notesSlide+xml"/>
  <Override PartName="/ppt/tags/tag21.xml" ContentType="application/vnd.openxmlformats-officedocument.presentationml.tags+xml"/>
  <Override PartName="/ppt/notesSlides/notesSlide19.xml" ContentType="application/vnd.openxmlformats-officedocument.presentationml.notesSlide+xml"/>
  <Override PartName="/ppt/tags/tag22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83" r:id="rId2"/>
    <p:sldId id="386" r:id="rId3"/>
    <p:sldId id="402" r:id="rId4"/>
    <p:sldId id="387" r:id="rId5"/>
    <p:sldId id="403" r:id="rId6"/>
    <p:sldId id="388" r:id="rId7"/>
    <p:sldId id="389" r:id="rId8"/>
    <p:sldId id="390" r:id="rId9"/>
    <p:sldId id="391" r:id="rId10"/>
    <p:sldId id="392" r:id="rId11"/>
    <p:sldId id="393" r:id="rId12"/>
    <p:sldId id="394" r:id="rId13"/>
    <p:sldId id="395" r:id="rId14"/>
    <p:sldId id="405" r:id="rId15"/>
    <p:sldId id="396" r:id="rId16"/>
    <p:sldId id="397" r:id="rId17"/>
    <p:sldId id="398" r:id="rId18"/>
    <p:sldId id="406" r:id="rId19"/>
    <p:sldId id="399" r:id="rId20"/>
    <p:sldId id="400" r:id="rId21"/>
    <p:sldId id="401" r:id="rId22"/>
  </p:sldIdLst>
  <p:sldSz cx="12192000" cy="6858000"/>
  <p:notesSz cx="6858000" cy="9144000"/>
  <p:embeddedFontLst>
    <p:embeddedFont>
      <p:font typeface="Roboto Condensed" panose="02000000000000000000" pitchFamily="2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Segoe UI Black" panose="020B0A02040204020203" pitchFamily="34" charset="0"/>
      <p:bold r:id="rId32"/>
      <p:boldItalic r:id="rId33"/>
    </p:embeddedFont>
    <p:embeddedFont>
      <p:font typeface="Roboto Condensed Light" panose="02000000000000000000" pitchFamily="2" charset="0"/>
      <p:regular r:id="rId34"/>
      <p:italic r:id="rId35"/>
    </p:embeddedFont>
    <p:embeddedFont>
      <p:font typeface="Wingdings 3" panose="05040102010807070707" pitchFamily="18" charset="2"/>
      <p:regular r:id="rId36"/>
    </p:embeddedFont>
  </p:embeddedFontLst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r23bgjNcTnHwc4mNNt9gcQ==" hashData="dP57CJQxMNPD6tqgJp3zIEH8M1n3YEEFE2TSzsdFmJyEWpzhnMTR86d7KTnK1JRDb5QykwRGOqZP/ruHI9TXJw=="/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userId="Admin" providerId="None"/>
      </p:ext>
    </p:extLst>
  </p:cmAuthor>
  <p:cmAuthor id="2" name="Windows User" initials="WU" lastIdx="1" clrIdx="1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301B92"/>
    <a:srgbClr val="673BB7"/>
    <a:srgbClr val="607D8B"/>
    <a:srgbClr val="ED524F"/>
    <a:srgbClr val="B71B1C"/>
    <a:srgbClr val="F54337"/>
    <a:srgbClr val="D81A60"/>
    <a:srgbClr val="890E4F"/>
    <a:srgbClr val="EA1E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21" autoAdjust="0"/>
    <p:restoredTop sz="93033" autoAdjust="0"/>
  </p:normalViewPr>
  <p:slideViewPr>
    <p:cSldViewPr snapToGrid="0">
      <p:cViewPr varScale="1">
        <p:scale>
          <a:sx n="83" d="100"/>
          <a:sy n="83" d="100"/>
        </p:scale>
        <p:origin x="60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7FE408-C732-4F2E-8FD4-4D70F55B8CE2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B984F87-22F4-4954-B4DB-B01E41254850}">
      <dgm:prSet phldrT="[Text]" custT="1"/>
      <dgm:spPr>
        <a:solidFill>
          <a:schemeClr val="bg1">
            <a:lumMod val="85000"/>
          </a:schemeClr>
        </a:solidFill>
        <a:ln>
          <a:solidFill>
            <a:schemeClr val="tx1"/>
          </a:solidFill>
        </a:ln>
      </dgm:spPr>
      <dgm:t>
        <a:bodyPr anchor="b"/>
        <a:lstStyle/>
        <a:p>
          <a:pPr>
            <a:spcBef>
              <a:spcPts val="600"/>
            </a:spcBef>
            <a:spcAft>
              <a:spcPts val="0"/>
            </a:spcAft>
          </a:pPr>
          <a:r>
            <a:rPr lang="en-US" sz="2000" dirty="0" smtClean="0"/>
            <a:t>Smart </a:t>
          </a:r>
        </a:p>
        <a:p>
          <a:pPr>
            <a:spcBef>
              <a:spcPts val="600"/>
            </a:spcBef>
            <a:spcAft>
              <a:spcPts val="0"/>
            </a:spcAft>
          </a:pPr>
          <a:r>
            <a:rPr lang="en-US" sz="2000" dirty="0" smtClean="0"/>
            <a:t>Needs</a:t>
          </a:r>
          <a:endParaRPr lang="en-US" sz="2000" dirty="0"/>
        </a:p>
      </dgm:t>
    </dgm:pt>
    <dgm:pt modelId="{2DDB7D0F-942E-465A-A366-E140CCCBA7DD}" type="parTrans" cxnId="{AFA9CE36-DC2B-4565-B4C3-3C1E8E318C2C}">
      <dgm:prSet/>
      <dgm:spPr/>
      <dgm:t>
        <a:bodyPr/>
        <a:lstStyle/>
        <a:p>
          <a:endParaRPr lang="en-US"/>
        </a:p>
      </dgm:t>
    </dgm:pt>
    <dgm:pt modelId="{3B48A375-358D-4301-A7D8-5D54985B8E68}" type="sibTrans" cxnId="{AFA9CE36-DC2B-4565-B4C3-3C1E8E318C2C}">
      <dgm:prSet/>
      <dgm:spPr/>
      <dgm:t>
        <a:bodyPr/>
        <a:lstStyle/>
        <a:p>
          <a:endParaRPr lang="en-US"/>
        </a:p>
      </dgm:t>
    </dgm:pt>
    <dgm:pt modelId="{C3482D45-AE10-4DA5-9996-8FF2F284B5CD}">
      <dgm:prSet phldrT="[Text]" custT="1"/>
      <dgm:spPr>
        <a:solidFill>
          <a:schemeClr val="bg1">
            <a:lumMod val="8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400" dirty="0" smtClean="0"/>
            <a:t>Data Needs</a:t>
          </a:r>
          <a:endParaRPr lang="en-US" sz="2400" dirty="0"/>
        </a:p>
      </dgm:t>
    </dgm:pt>
    <dgm:pt modelId="{D30B6DCB-3562-4F24-928A-7FAADD40340D}" type="parTrans" cxnId="{4D73BB39-22F7-432D-A0CB-D09D0852984E}">
      <dgm:prSet/>
      <dgm:spPr/>
      <dgm:t>
        <a:bodyPr/>
        <a:lstStyle/>
        <a:p>
          <a:endParaRPr lang="en-US"/>
        </a:p>
      </dgm:t>
    </dgm:pt>
    <dgm:pt modelId="{BF368110-91FC-43A2-9282-BC03D5B376C7}" type="sibTrans" cxnId="{4D73BB39-22F7-432D-A0CB-D09D0852984E}">
      <dgm:prSet/>
      <dgm:spPr/>
      <dgm:t>
        <a:bodyPr/>
        <a:lstStyle/>
        <a:p>
          <a:endParaRPr lang="en-US"/>
        </a:p>
      </dgm:t>
    </dgm:pt>
    <dgm:pt modelId="{BC949978-8755-406A-9BF2-B5881CE427BE}">
      <dgm:prSet phldrT="[Text]" custT="1"/>
      <dgm:spPr>
        <a:solidFill>
          <a:schemeClr val="bg1">
            <a:lumMod val="8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800" dirty="0" smtClean="0"/>
            <a:t>Connectivity Needs</a:t>
          </a:r>
          <a:endParaRPr lang="en-US" sz="2800" dirty="0"/>
        </a:p>
      </dgm:t>
    </dgm:pt>
    <dgm:pt modelId="{9570378F-6695-4A5C-8826-66F3B751DE01}" type="parTrans" cxnId="{67BE6E46-FBFF-4CB6-BAD5-E83616844F46}">
      <dgm:prSet/>
      <dgm:spPr/>
      <dgm:t>
        <a:bodyPr/>
        <a:lstStyle/>
        <a:p>
          <a:endParaRPr lang="en-US"/>
        </a:p>
      </dgm:t>
    </dgm:pt>
    <dgm:pt modelId="{4150082B-49A1-4A84-9006-81378F89E790}" type="sibTrans" cxnId="{67BE6E46-FBFF-4CB6-BAD5-E83616844F46}">
      <dgm:prSet/>
      <dgm:spPr/>
      <dgm:t>
        <a:bodyPr/>
        <a:lstStyle/>
        <a:p>
          <a:endParaRPr lang="en-US"/>
        </a:p>
      </dgm:t>
    </dgm:pt>
    <dgm:pt modelId="{16275595-54F3-422A-8E89-6A4873FA5716}">
      <dgm:prSet phldrT="[Text]" custT="1"/>
      <dgm:spPr>
        <a:solidFill>
          <a:schemeClr val="bg1">
            <a:lumMod val="8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3200" dirty="0" smtClean="0"/>
            <a:t>Physical Needs</a:t>
          </a:r>
          <a:endParaRPr lang="en-US" sz="3200" dirty="0"/>
        </a:p>
      </dgm:t>
    </dgm:pt>
    <dgm:pt modelId="{1FE9F914-C25B-4B4E-A05E-CE1B10F3F10C}" type="parTrans" cxnId="{6E264119-6BA8-4577-8E9C-5597D4CCDAB1}">
      <dgm:prSet/>
      <dgm:spPr/>
      <dgm:t>
        <a:bodyPr/>
        <a:lstStyle/>
        <a:p>
          <a:endParaRPr lang="en-US"/>
        </a:p>
      </dgm:t>
    </dgm:pt>
    <dgm:pt modelId="{AD148EF6-2115-4E16-9001-BA7CE06CF70F}" type="sibTrans" cxnId="{6E264119-6BA8-4577-8E9C-5597D4CCDAB1}">
      <dgm:prSet/>
      <dgm:spPr/>
      <dgm:t>
        <a:bodyPr/>
        <a:lstStyle/>
        <a:p>
          <a:endParaRPr lang="en-US"/>
        </a:p>
      </dgm:t>
    </dgm:pt>
    <dgm:pt modelId="{913F814C-8B86-45C6-BAE1-9B85C9F86806}" type="pres">
      <dgm:prSet presAssocID="{2B7FE408-C732-4F2E-8FD4-4D70F55B8CE2}" presName="Name0" presStyleCnt="0">
        <dgm:presLayoutVars>
          <dgm:dir/>
          <dgm:animLvl val="lvl"/>
          <dgm:resizeHandles val="exact"/>
        </dgm:presLayoutVars>
      </dgm:prSet>
      <dgm:spPr/>
    </dgm:pt>
    <dgm:pt modelId="{4EC1AD1D-2F3B-4D0A-BD7F-68926CE85F22}" type="pres">
      <dgm:prSet presAssocID="{2B984F87-22F4-4954-B4DB-B01E41254850}" presName="Name8" presStyleCnt="0"/>
      <dgm:spPr/>
    </dgm:pt>
    <dgm:pt modelId="{4EB7ED26-B71C-497E-B100-7E3CEC7DCB00}" type="pres">
      <dgm:prSet presAssocID="{2B984F87-22F4-4954-B4DB-B01E41254850}" presName="level" presStyleLbl="node1" presStyleIdx="0" presStyleCnt="4" custScaleY="10119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B4FBAF-84F4-4FEE-A6AC-869680ECFE43}" type="pres">
      <dgm:prSet presAssocID="{2B984F87-22F4-4954-B4DB-B01E4125485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D10564-34F4-46B5-B4FF-62890B1CC5B5}" type="pres">
      <dgm:prSet presAssocID="{C3482D45-AE10-4DA5-9996-8FF2F284B5CD}" presName="Name8" presStyleCnt="0"/>
      <dgm:spPr/>
    </dgm:pt>
    <dgm:pt modelId="{D1E5BD87-996A-4CCE-9EB0-059461EC1A24}" type="pres">
      <dgm:prSet presAssocID="{C3482D45-AE10-4DA5-9996-8FF2F284B5CD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C8D691-290E-44D7-8775-6AC03ED00028}" type="pres">
      <dgm:prSet presAssocID="{C3482D45-AE10-4DA5-9996-8FF2F284B5C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276964-3146-4FF4-8251-1D439AE26C14}" type="pres">
      <dgm:prSet presAssocID="{BC949978-8755-406A-9BF2-B5881CE427BE}" presName="Name8" presStyleCnt="0"/>
      <dgm:spPr/>
    </dgm:pt>
    <dgm:pt modelId="{1B4FC003-2BAB-4040-A953-DF76DB6EE079}" type="pres">
      <dgm:prSet presAssocID="{BC949978-8755-406A-9BF2-B5881CE427BE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88663-E6DD-42E9-B91A-DEFF570B0FE1}" type="pres">
      <dgm:prSet presAssocID="{BC949978-8755-406A-9BF2-B5881CE427B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A86671-AC84-4012-B584-0B497BC256D5}" type="pres">
      <dgm:prSet presAssocID="{16275595-54F3-422A-8E89-6A4873FA5716}" presName="Name8" presStyleCnt="0"/>
      <dgm:spPr/>
    </dgm:pt>
    <dgm:pt modelId="{D6E28D05-F138-4533-AFFC-C35A918733B3}" type="pres">
      <dgm:prSet presAssocID="{16275595-54F3-422A-8E89-6A4873FA5716}" presName="level" presStyleLbl="node1" presStyleIdx="3" presStyleCnt="4" custLinFactNeighborX="5932" custLinFactNeighborY="3122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96B9C8-8326-458E-B80B-8010312DA8C5}" type="pres">
      <dgm:prSet presAssocID="{16275595-54F3-422A-8E89-6A4873FA571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AB3A6C-8247-4541-B223-A51E52DEC110}" type="presOf" srcId="{C3482D45-AE10-4DA5-9996-8FF2F284B5CD}" destId="{14C8D691-290E-44D7-8775-6AC03ED00028}" srcOrd="1" destOrd="0" presId="urn:microsoft.com/office/officeart/2005/8/layout/pyramid1"/>
    <dgm:cxn modelId="{EA7DF2CB-DD00-450E-A6CD-4C01B03BA5B6}" type="presOf" srcId="{16275595-54F3-422A-8E89-6A4873FA5716}" destId="{D6E28D05-F138-4533-AFFC-C35A918733B3}" srcOrd="0" destOrd="0" presId="urn:microsoft.com/office/officeart/2005/8/layout/pyramid1"/>
    <dgm:cxn modelId="{AFA9CE36-DC2B-4565-B4C3-3C1E8E318C2C}" srcId="{2B7FE408-C732-4F2E-8FD4-4D70F55B8CE2}" destId="{2B984F87-22F4-4954-B4DB-B01E41254850}" srcOrd="0" destOrd="0" parTransId="{2DDB7D0F-942E-465A-A366-E140CCCBA7DD}" sibTransId="{3B48A375-358D-4301-A7D8-5D54985B8E68}"/>
    <dgm:cxn modelId="{67BE6E46-FBFF-4CB6-BAD5-E83616844F46}" srcId="{2B7FE408-C732-4F2E-8FD4-4D70F55B8CE2}" destId="{BC949978-8755-406A-9BF2-B5881CE427BE}" srcOrd="2" destOrd="0" parTransId="{9570378F-6695-4A5C-8826-66F3B751DE01}" sibTransId="{4150082B-49A1-4A84-9006-81378F89E790}"/>
    <dgm:cxn modelId="{DF938ED6-251B-4121-B50D-BF9B71DA5024}" type="presOf" srcId="{16275595-54F3-422A-8E89-6A4873FA5716}" destId="{5496B9C8-8326-458E-B80B-8010312DA8C5}" srcOrd="1" destOrd="0" presId="urn:microsoft.com/office/officeart/2005/8/layout/pyramid1"/>
    <dgm:cxn modelId="{934F5E88-5897-4AF6-AB17-6DFE94FDF6E6}" type="presOf" srcId="{C3482D45-AE10-4DA5-9996-8FF2F284B5CD}" destId="{D1E5BD87-996A-4CCE-9EB0-059461EC1A24}" srcOrd="0" destOrd="0" presId="urn:microsoft.com/office/officeart/2005/8/layout/pyramid1"/>
    <dgm:cxn modelId="{6E264119-6BA8-4577-8E9C-5597D4CCDAB1}" srcId="{2B7FE408-C732-4F2E-8FD4-4D70F55B8CE2}" destId="{16275595-54F3-422A-8E89-6A4873FA5716}" srcOrd="3" destOrd="0" parTransId="{1FE9F914-C25B-4B4E-A05E-CE1B10F3F10C}" sibTransId="{AD148EF6-2115-4E16-9001-BA7CE06CF70F}"/>
    <dgm:cxn modelId="{0E5A054C-CD30-4F5F-9701-A31DF40FD086}" type="presOf" srcId="{2B984F87-22F4-4954-B4DB-B01E41254850}" destId="{CCB4FBAF-84F4-4FEE-A6AC-869680ECFE43}" srcOrd="1" destOrd="0" presId="urn:microsoft.com/office/officeart/2005/8/layout/pyramid1"/>
    <dgm:cxn modelId="{B1549BD9-1A74-40A6-87BA-435D0EFC1012}" type="presOf" srcId="{2B7FE408-C732-4F2E-8FD4-4D70F55B8CE2}" destId="{913F814C-8B86-45C6-BAE1-9B85C9F86806}" srcOrd="0" destOrd="0" presId="urn:microsoft.com/office/officeart/2005/8/layout/pyramid1"/>
    <dgm:cxn modelId="{09FE3C7D-AFFB-4F9D-A65D-61DACED9D3FE}" type="presOf" srcId="{BC949978-8755-406A-9BF2-B5881CE427BE}" destId="{1B4FC003-2BAB-4040-A953-DF76DB6EE079}" srcOrd="0" destOrd="0" presId="urn:microsoft.com/office/officeart/2005/8/layout/pyramid1"/>
    <dgm:cxn modelId="{1EC2130B-5151-4E73-93D1-8028D861026F}" type="presOf" srcId="{2B984F87-22F4-4954-B4DB-B01E41254850}" destId="{4EB7ED26-B71C-497E-B100-7E3CEC7DCB00}" srcOrd="0" destOrd="0" presId="urn:microsoft.com/office/officeart/2005/8/layout/pyramid1"/>
    <dgm:cxn modelId="{B972B357-ABE9-4ED5-B8A7-B73987218F27}" type="presOf" srcId="{BC949978-8755-406A-9BF2-B5881CE427BE}" destId="{64388663-E6DD-42E9-B91A-DEFF570B0FE1}" srcOrd="1" destOrd="0" presId="urn:microsoft.com/office/officeart/2005/8/layout/pyramid1"/>
    <dgm:cxn modelId="{4D73BB39-22F7-432D-A0CB-D09D0852984E}" srcId="{2B7FE408-C732-4F2E-8FD4-4D70F55B8CE2}" destId="{C3482D45-AE10-4DA5-9996-8FF2F284B5CD}" srcOrd="1" destOrd="0" parTransId="{D30B6DCB-3562-4F24-928A-7FAADD40340D}" sibTransId="{BF368110-91FC-43A2-9282-BC03D5B376C7}"/>
    <dgm:cxn modelId="{1E3A3DBC-F328-40D6-99CA-2A44467C46C1}" type="presParOf" srcId="{913F814C-8B86-45C6-BAE1-9B85C9F86806}" destId="{4EC1AD1D-2F3B-4D0A-BD7F-68926CE85F22}" srcOrd="0" destOrd="0" presId="urn:microsoft.com/office/officeart/2005/8/layout/pyramid1"/>
    <dgm:cxn modelId="{83191E01-975F-403E-AEE0-58DCBCD067AB}" type="presParOf" srcId="{4EC1AD1D-2F3B-4D0A-BD7F-68926CE85F22}" destId="{4EB7ED26-B71C-497E-B100-7E3CEC7DCB00}" srcOrd="0" destOrd="0" presId="urn:microsoft.com/office/officeart/2005/8/layout/pyramid1"/>
    <dgm:cxn modelId="{CA6EC85A-EE9C-45D9-8C50-727BC7EC552A}" type="presParOf" srcId="{4EC1AD1D-2F3B-4D0A-BD7F-68926CE85F22}" destId="{CCB4FBAF-84F4-4FEE-A6AC-869680ECFE43}" srcOrd="1" destOrd="0" presId="urn:microsoft.com/office/officeart/2005/8/layout/pyramid1"/>
    <dgm:cxn modelId="{50BA5A8E-CD7D-4B0E-8FF9-E8058202F5A1}" type="presParOf" srcId="{913F814C-8B86-45C6-BAE1-9B85C9F86806}" destId="{E4D10564-34F4-46B5-B4FF-62890B1CC5B5}" srcOrd="1" destOrd="0" presId="urn:microsoft.com/office/officeart/2005/8/layout/pyramid1"/>
    <dgm:cxn modelId="{5DFADA3A-B61A-4D82-9934-EC1B9B092F51}" type="presParOf" srcId="{E4D10564-34F4-46B5-B4FF-62890B1CC5B5}" destId="{D1E5BD87-996A-4CCE-9EB0-059461EC1A24}" srcOrd="0" destOrd="0" presId="urn:microsoft.com/office/officeart/2005/8/layout/pyramid1"/>
    <dgm:cxn modelId="{A88C70E1-B20A-4A6E-9B69-A34D4973303C}" type="presParOf" srcId="{E4D10564-34F4-46B5-B4FF-62890B1CC5B5}" destId="{14C8D691-290E-44D7-8775-6AC03ED00028}" srcOrd="1" destOrd="0" presId="urn:microsoft.com/office/officeart/2005/8/layout/pyramid1"/>
    <dgm:cxn modelId="{10C086EF-5494-4397-A412-74414A7ACC16}" type="presParOf" srcId="{913F814C-8B86-45C6-BAE1-9B85C9F86806}" destId="{B6276964-3146-4FF4-8251-1D439AE26C14}" srcOrd="2" destOrd="0" presId="urn:microsoft.com/office/officeart/2005/8/layout/pyramid1"/>
    <dgm:cxn modelId="{33AD9013-AADC-4524-AA5D-7172A8FC1025}" type="presParOf" srcId="{B6276964-3146-4FF4-8251-1D439AE26C14}" destId="{1B4FC003-2BAB-4040-A953-DF76DB6EE079}" srcOrd="0" destOrd="0" presId="urn:microsoft.com/office/officeart/2005/8/layout/pyramid1"/>
    <dgm:cxn modelId="{64A9AC3E-91BB-4E62-8C25-84DA0B7A4C7F}" type="presParOf" srcId="{B6276964-3146-4FF4-8251-1D439AE26C14}" destId="{64388663-E6DD-42E9-B91A-DEFF570B0FE1}" srcOrd="1" destOrd="0" presId="urn:microsoft.com/office/officeart/2005/8/layout/pyramid1"/>
    <dgm:cxn modelId="{99948311-5D93-4608-928B-D216B46C06E2}" type="presParOf" srcId="{913F814C-8B86-45C6-BAE1-9B85C9F86806}" destId="{B6A86671-AC84-4012-B584-0B497BC256D5}" srcOrd="3" destOrd="0" presId="urn:microsoft.com/office/officeart/2005/8/layout/pyramid1"/>
    <dgm:cxn modelId="{C423C856-B36C-44FE-ABB3-2252E4EDD26C}" type="presParOf" srcId="{B6A86671-AC84-4012-B584-0B497BC256D5}" destId="{D6E28D05-F138-4533-AFFC-C35A918733B3}" srcOrd="0" destOrd="0" presId="urn:microsoft.com/office/officeart/2005/8/layout/pyramid1"/>
    <dgm:cxn modelId="{D8246865-8E7E-47E8-8735-AF50182770C0}" type="presParOf" srcId="{B6A86671-AC84-4012-B584-0B497BC256D5}" destId="{5496B9C8-8326-458E-B80B-8010312DA8C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30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93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91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19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3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74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36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35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76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80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26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96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76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09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80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66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03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4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3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16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jpe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3"/>
          <a:stretch/>
        </p:blipFill>
        <p:spPr>
          <a:xfrm>
            <a:off x="9094462" y="2263964"/>
            <a:ext cx="1962228" cy="19587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xmlns="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xmlns="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xmlns="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Kalpesh H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Surati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57199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#3160716 (IoT)   </a:t>
            </a:r>
            <a:r>
              <a:rPr lang="en-US" dirty="0" smtClean="0">
                <a:solidFill>
                  <a:schemeClr val="tx1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7 – </a:t>
            </a:r>
            <a:r>
              <a:rPr lang="en-US" sz="1200" kern="1200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IoT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Security</a:t>
            </a:r>
            <a:endParaRPr lang="en-US" sz="1200" kern="1200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Kalpesh H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Surati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57199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#3160716 (IoT)   </a:t>
            </a:r>
            <a:r>
              <a:rPr lang="en-US" dirty="0" smtClean="0">
                <a:solidFill>
                  <a:schemeClr val="tx1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7 – </a:t>
            </a:r>
            <a:r>
              <a:rPr lang="en-US" sz="1200" kern="1200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IoT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Security</a:t>
            </a:r>
            <a:endParaRPr lang="en-US" sz="1200" kern="1200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Kalpesh H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Surati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57199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#3160716 (IoT)   </a:t>
            </a:r>
            <a:r>
              <a:rPr lang="en-US" dirty="0" smtClean="0">
                <a:solidFill>
                  <a:schemeClr val="tx1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7 – </a:t>
            </a:r>
            <a:r>
              <a:rPr lang="en-US" sz="1200" kern="1200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IoT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Security</a:t>
            </a:r>
            <a:endParaRPr lang="en-US" sz="1200" kern="1200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xmlns="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Kalpesh H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Surati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57199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#3160716 (IoT)   </a:t>
            </a:r>
            <a:r>
              <a:rPr lang="en-US" dirty="0" smtClean="0">
                <a:solidFill>
                  <a:schemeClr val="tx1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7 – </a:t>
            </a:r>
            <a:r>
              <a:rPr lang="en-US" sz="1200" kern="1200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IoT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Security</a:t>
            </a:r>
            <a:endParaRPr lang="en-US" sz="1200" kern="1200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Kalpesh H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Surati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57199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#3160716 (IoT)   </a:t>
            </a:r>
            <a:r>
              <a:rPr lang="en-US" dirty="0" smtClean="0">
                <a:solidFill>
                  <a:schemeClr val="tx1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7 – </a:t>
            </a:r>
            <a:r>
              <a:rPr lang="en-US" sz="1200" kern="1200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IoT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Security</a:t>
            </a:r>
            <a:endParaRPr lang="en-US" sz="1200" kern="1200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Kalpesh H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Surati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57199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#3160716 (IoT)   </a:t>
            </a:r>
            <a:r>
              <a:rPr lang="en-US" dirty="0" smtClean="0">
                <a:solidFill>
                  <a:schemeClr val="tx1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7 – </a:t>
            </a:r>
            <a:r>
              <a:rPr lang="en-US" sz="1200" kern="1200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IoT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Security</a:t>
            </a:r>
            <a:endParaRPr lang="en-US" sz="1200" kern="1200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9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18.ppm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Unit-7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sz="4800" dirty="0" smtClean="0"/>
              <a:t>IoT Security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4D4005A-4647-4086-9144-7BCC7DFEF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Kalpesh.surati@darshan.ac.in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F817D43-889A-4049-ACFD-9B3B648B6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+91 99250 10033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786D614-6447-4787-8025-9C902A1B7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F7AB9BC-FE08-46B2-A19C-803CB5DF0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smtClean="0"/>
              <a:t>Kalpesh H </a:t>
            </a:r>
            <a:r>
              <a:rPr lang="en-US" dirty="0" err="1"/>
              <a:t>Surati</a:t>
            </a:r>
            <a:endParaRPr lang="en-US" dirty="0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xmlns="" id="{4FC20EE9-4DB6-49AC-8191-5DB6BA1966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9" y="5211251"/>
            <a:ext cx="1353599" cy="1353599"/>
          </a:xfrm>
        </p:spPr>
      </p:pic>
      <p:sp>
        <p:nvSpPr>
          <p:cNvPr id="11" name="AutoShape 3">
            <a:extLst>
              <a:ext uri="{FF2B5EF4-FFF2-40B4-BE49-F238E27FC236}">
                <a16:creationId xmlns:a16="http://schemas.microsoft.com/office/drawing/2014/main" xmlns="" id="{3D1B70E7-2396-452E-A00A-D1D4AA1E56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3676" y="-3055324"/>
            <a:ext cx="7721600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IOT and </a:t>
            </a:r>
            <a:r>
              <a:rPr lang="en-US" b="1" dirty="0" smtClean="0"/>
              <a:t>Applications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</a:t>
            </a:r>
            <a:r>
              <a:rPr lang="en-US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3160716 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100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Security Features Need Across Four Layers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6211563" cy="567705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Perceptual Layer</a:t>
            </a:r>
          </a:p>
          <a:p>
            <a:r>
              <a:rPr lang="en-US" dirty="0" smtClean="0"/>
              <a:t>With a simple architecture and less power, this layers dose not have storage and computation power.</a:t>
            </a:r>
          </a:p>
          <a:p>
            <a:r>
              <a:rPr lang="en-US" dirty="0" smtClean="0"/>
              <a:t>Appling public key encryption algorithm and frequency hoping communication is not possible here.</a:t>
            </a:r>
          </a:p>
          <a:p>
            <a:r>
              <a:rPr lang="en-US" dirty="0" smtClean="0"/>
              <a:t>So security is necessary and needed for some threats from external network like </a:t>
            </a:r>
            <a:r>
              <a:rPr lang="en-US" dirty="0" err="1" smtClean="0"/>
              <a:t>DoS</a:t>
            </a:r>
            <a:r>
              <a:rPr lang="en-US" dirty="0" smtClean="0"/>
              <a:t> attacks.</a:t>
            </a:r>
          </a:p>
          <a:p>
            <a:r>
              <a:rPr lang="en-US" dirty="0" smtClean="0"/>
              <a:t>Due to all the reason the sensor data to be protected for authenticity, integrity, and confidentiality.</a:t>
            </a:r>
          </a:p>
          <a:p>
            <a:pPr lvl="1"/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6342743" y="885368"/>
            <a:ext cx="5602515" cy="5059331"/>
            <a:chOff x="6342743" y="885368"/>
            <a:chExt cx="5602515" cy="5059331"/>
          </a:xfrm>
        </p:grpSpPr>
        <p:graphicFrame>
          <p:nvGraphicFramePr>
            <p:cNvPr id="6" name="Diagram 5"/>
            <p:cNvGraphicFramePr/>
            <p:nvPr>
              <p:extLst>
                <p:ext uri="{D42A27DB-BD31-4B8C-83A1-F6EECF244321}">
                  <p14:modId xmlns:p14="http://schemas.microsoft.com/office/powerpoint/2010/main" val="2744789022"/>
                </p:ext>
              </p:extLst>
            </p:nvPr>
          </p:nvGraphicFramePr>
          <p:xfrm>
            <a:off x="6342743" y="885368"/>
            <a:ext cx="5602515" cy="45284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7" name="Rectangle 6"/>
            <p:cNvSpPr/>
            <p:nvPr/>
          </p:nvSpPr>
          <p:spPr>
            <a:xfrm>
              <a:off x="6342743" y="5421479"/>
              <a:ext cx="55880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800" b="1" dirty="0" smtClean="0"/>
                <a:t>Security Needs</a:t>
              </a:r>
              <a:endParaRPr lang="en-US" sz="2800" b="1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9774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Security Features Need Across Four Layers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747332"/>
            <a:ext cx="12060821" cy="567705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Network Layer</a:t>
            </a:r>
            <a:endParaRPr lang="en-US" b="1" dirty="0">
              <a:solidFill>
                <a:schemeClr val="accent6"/>
              </a:solidFill>
            </a:endParaRPr>
          </a:p>
          <a:p>
            <a:r>
              <a:rPr lang="en-US" dirty="0" smtClean="0"/>
              <a:t>Security vulnerabilities are like man-in-the-middle attack, still exists even the main network has enough safety feature.</a:t>
            </a:r>
          </a:p>
          <a:p>
            <a:r>
              <a:rPr lang="en-US" dirty="0" smtClean="0"/>
              <a:t>Malwares and junk mails cannot be ignored.</a:t>
            </a:r>
          </a:p>
          <a:p>
            <a:r>
              <a:rPr lang="en-US" dirty="0" smtClean="0"/>
              <a:t>Data blocking may occurs because of huge amount of data transmission.</a:t>
            </a:r>
          </a:p>
          <a:p>
            <a:r>
              <a:rPr lang="en-US" dirty="0" smtClean="0"/>
              <a:t>Because of all the above reason security methods are needed.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Support Layer</a:t>
            </a:r>
            <a:endParaRPr lang="en-US" b="1" dirty="0">
              <a:solidFill>
                <a:schemeClr val="accent6"/>
              </a:solidFill>
            </a:endParaRPr>
          </a:p>
          <a:p>
            <a:r>
              <a:rPr lang="en-US" dirty="0" smtClean="0"/>
              <a:t>It </a:t>
            </a:r>
            <a:r>
              <a:rPr lang="en-US" dirty="0"/>
              <a:t>is a challenge to increase the ability to </a:t>
            </a:r>
            <a:r>
              <a:rPr lang="en-US" dirty="0" smtClean="0"/>
              <a:t>identify malicious data in this layer due </a:t>
            </a:r>
            <a:r>
              <a:rPr lang="en-US" dirty="0"/>
              <a:t>to the huge amount of </a:t>
            </a:r>
            <a:r>
              <a:rPr lang="en-US" dirty="0" smtClean="0"/>
              <a:t>data processing and mining.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Application Layer</a:t>
            </a:r>
            <a:endParaRPr lang="en-US" b="1" dirty="0">
              <a:solidFill>
                <a:schemeClr val="accent6"/>
              </a:solidFill>
            </a:endParaRPr>
          </a:p>
          <a:p>
            <a:r>
              <a:rPr lang="en-US" dirty="0" smtClean="0"/>
              <a:t>In this layer, security needs may differ from application to application</a:t>
            </a:r>
          </a:p>
          <a:p>
            <a:r>
              <a:rPr lang="en-US" dirty="0" smtClean="0"/>
              <a:t>Data sharing property of the layer does lead to privacy problem, access control issues, and information revelation to unintended persons.</a:t>
            </a:r>
          </a:p>
          <a:p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389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Security 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90" y="863444"/>
            <a:ext cx="11959220" cy="5319642"/>
          </a:xfrm>
        </p:spPr>
        <p:txBody>
          <a:bodyPr/>
          <a:lstStyle/>
          <a:p>
            <a:r>
              <a:rPr lang="en-US" dirty="0" smtClean="0"/>
              <a:t>A dynamic IoT technology has </a:t>
            </a:r>
            <a:r>
              <a:rPr lang="en-US" dirty="0"/>
              <a:t>lots </a:t>
            </a:r>
            <a:r>
              <a:rPr lang="en-US" dirty="0" smtClean="0"/>
              <a:t>of security </a:t>
            </a:r>
            <a:r>
              <a:rPr lang="en-US" dirty="0"/>
              <a:t>challenges.</a:t>
            </a:r>
          </a:p>
          <a:p>
            <a:r>
              <a:rPr lang="en-US" dirty="0"/>
              <a:t>The laws and regulations surrounding the challenges also play a significant role.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Perceptual Layer</a:t>
            </a:r>
            <a:r>
              <a:rPr lang="en-US" dirty="0" smtClean="0"/>
              <a:t> </a:t>
            </a:r>
          </a:p>
          <a:p>
            <a:r>
              <a:rPr lang="en-US" dirty="0" smtClean="0"/>
              <a:t>Authentication is the first level of security measure and is always essential to prevent any illegal access to the node.</a:t>
            </a:r>
          </a:p>
          <a:p>
            <a:r>
              <a:rPr lang="en-US" dirty="0" smtClean="0"/>
              <a:t>Information confidentiality is taken care during transmission between nodes</a:t>
            </a:r>
          </a:p>
          <a:p>
            <a:r>
              <a:rPr lang="en-US" dirty="0" smtClean="0"/>
              <a:t>Because of limited resource, lightweight encryption technology </a:t>
            </a:r>
            <a:r>
              <a:rPr lang="en-US" dirty="0"/>
              <a:t>may help in stronger data safety </a:t>
            </a:r>
            <a:r>
              <a:rPr lang="en-US" dirty="0" smtClean="0"/>
              <a:t>measures</a:t>
            </a:r>
            <a:r>
              <a:rPr lang="en-US" dirty="0"/>
              <a:t>. It including cryptographic protocol and algorithms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Similarly need care for the authenticity and integrity of the data in this layer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Network Layer</a:t>
            </a:r>
          </a:p>
          <a:p>
            <a:r>
              <a:rPr lang="en-US" dirty="0" smtClean="0"/>
              <a:t>Establishing data confidentiality and integrity mechanism is the priority in these days.</a:t>
            </a:r>
          </a:p>
          <a:p>
            <a:r>
              <a:rPr lang="en-US" dirty="0" smtClean="0"/>
              <a:t>Identity verification is one of the methods to avoid illegal nodes.</a:t>
            </a:r>
          </a:p>
          <a:p>
            <a:r>
              <a:rPr lang="en-US" dirty="0" err="1" smtClean="0"/>
              <a:t>DDoS</a:t>
            </a:r>
            <a:r>
              <a:rPr lang="en-US" dirty="0" smtClean="0"/>
              <a:t> attack in the network is </a:t>
            </a:r>
            <a:r>
              <a:rPr lang="en-US" dirty="0"/>
              <a:t>a</a:t>
            </a:r>
            <a:r>
              <a:rPr lang="en-US" dirty="0" smtClean="0"/>
              <a:t> serious issue in the IoT domain</a:t>
            </a:r>
            <a:r>
              <a:rPr lang="en-US" dirty="0"/>
              <a:t>.</a:t>
            </a:r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63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Security 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933" y="834415"/>
            <a:ext cx="11872134" cy="504387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Support Layer</a:t>
            </a:r>
            <a:endParaRPr lang="en-US" b="1" dirty="0">
              <a:solidFill>
                <a:schemeClr val="accent6"/>
              </a:solidFill>
            </a:endParaRPr>
          </a:p>
          <a:p>
            <a:r>
              <a:rPr lang="en-US" dirty="0" smtClean="0"/>
              <a:t>Cloud computing along with secure multi-party computation falls under this layer of security needs.</a:t>
            </a:r>
          </a:p>
          <a:p>
            <a:r>
              <a:rPr lang="en-US" dirty="0" smtClean="0"/>
              <a:t>Different encryption algorithms along with the encryption protocol and tougher system security technology are hence essential in this layer.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Application Layer</a:t>
            </a:r>
            <a:endParaRPr lang="en-US" b="1" dirty="0">
              <a:solidFill>
                <a:schemeClr val="accent6"/>
              </a:solidFill>
            </a:endParaRPr>
          </a:p>
          <a:p>
            <a:r>
              <a:rPr lang="en-US" dirty="0" smtClean="0"/>
              <a:t>In the topmost layer, verification and key contract across the varied network needed as security features.</a:t>
            </a:r>
          </a:p>
          <a:p>
            <a:r>
              <a:rPr lang="en-US" dirty="0" smtClean="0"/>
              <a:t>Also consider the user’s confidentiality protection in the layer.</a:t>
            </a:r>
          </a:p>
          <a:p>
            <a:r>
              <a:rPr lang="en-US" dirty="0" smtClean="0"/>
              <a:t>Along with these two aspects education and management are also very imperative for data security.</a:t>
            </a:r>
          </a:p>
          <a:p>
            <a:r>
              <a:rPr lang="en-US" dirty="0" smtClean="0"/>
              <a:t>This helps </a:t>
            </a:r>
            <a:r>
              <a:rPr lang="en-US" dirty="0"/>
              <a:t>I</a:t>
            </a:r>
            <a:r>
              <a:rPr lang="en-US" dirty="0" smtClean="0"/>
              <a:t>oT security consulting and certification services.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030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Challenges in IoT Securities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39" y="2364482"/>
            <a:ext cx="6531429" cy="326555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Encryption</a:t>
            </a:r>
            <a:endParaRPr lang="en-US" b="1" dirty="0">
              <a:solidFill>
                <a:schemeClr val="accent6"/>
              </a:solidFill>
            </a:endParaRPr>
          </a:p>
          <a:p>
            <a:r>
              <a:rPr lang="en-US" dirty="0" smtClean="0"/>
              <a:t>Encryption play key role in the security, but many devices cannot perform the complex encryption and decryption quickly because of limited resource.</a:t>
            </a:r>
          </a:p>
          <a:p>
            <a:r>
              <a:rPr lang="en-US" dirty="0" smtClean="0"/>
              <a:t>Products with constrained resources are most likely to attacks.</a:t>
            </a:r>
          </a:p>
          <a:p>
            <a:r>
              <a:rPr lang="en-US" dirty="0" smtClean="0"/>
              <a:t>Reverse engineering of algorithm is possible on it.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180" y="1246726"/>
            <a:ext cx="4685560" cy="459558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475339" y="754901"/>
            <a:ext cx="11328401" cy="1335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the raising IoT field many problems to be solved to build an efficient and effective product.</a:t>
            </a:r>
          </a:p>
          <a:p>
            <a:r>
              <a:rPr lang="en-US" dirty="0" smtClean="0"/>
              <a:t>Securities challenges are one of them.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176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Challenges in IoT Securities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3"/>
            <a:ext cx="6226077" cy="50874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Authorization </a:t>
            </a:r>
            <a:r>
              <a:rPr lang="en-US" b="1" dirty="0">
                <a:solidFill>
                  <a:schemeClr val="accent6"/>
                </a:solidFill>
              </a:rPr>
              <a:t>and </a:t>
            </a:r>
            <a:r>
              <a:rPr lang="en-US" b="1" dirty="0" smtClean="0">
                <a:solidFill>
                  <a:schemeClr val="accent6"/>
                </a:solidFill>
              </a:rPr>
              <a:t>Authentication</a:t>
            </a:r>
            <a:endParaRPr lang="en-US" dirty="0" smtClean="0"/>
          </a:p>
          <a:p>
            <a:r>
              <a:rPr lang="en-US" dirty="0" smtClean="0"/>
              <a:t>Device authorization and authentication is critical to securing IoT products</a:t>
            </a:r>
          </a:p>
          <a:p>
            <a:r>
              <a:rPr lang="en-US" dirty="0" smtClean="0"/>
              <a:t>The things establish their identity before accessing  gateway and other cloud related activities.</a:t>
            </a:r>
          </a:p>
          <a:p>
            <a:r>
              <a:rPr lang="en-US" dirty="0" smtClean="0"/>
              <a:t>IoT platform with two factor authentication and usage of strong passwords or certificates can help to solve this issue.</a:t>
            </a:r>
          </a:p>
          <a:p>
            <a:r>
              <a:rPr lang="en-US" dirty="0" smtClean="0"/>
              <a:t>They can also help to know which services or apps each device has access to throughout the system.</a:t>
            </a:r>
          </a:p>
        </p:txBody>
      </p:sp>
      <p:pic>
        <p:nvPicPr>
          <p:cNvPr id="3074" name="Picture 2" descr="Authentication and authorisation for IoT application | Sirr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003" y="1329790"/>
            <a:ext cx="5166072" cy="434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942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Challenges in IoT Securities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8737048" cy="567705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Firmware Updates</a:t>
            </a:r>
            <a:endParaRPr lang="en-US" dirty="0" smtClean="0"/>
          </a:p>
          <a:p>
            <a:r>
              <a:rPr lang="en-US" dirty="0" smtClean="0"/>
              <a:t>Device updates needs to be managed effectively.</a:t>
            </a:r>
          </a:p>
          <a:p>
            <a:r>
              <a:rPr lang="en-US" dirty="0" smtClean="0"/>
              <a:t>Security patches to firmware or software will have a number of challenges.</a:t>
            </a:r>
          </a:p>
          <a:p>
            <a:r>
              <a:rPr lang="en-US" dirty="0" smtClean="0"/>
              <a:t>Over-the-air updates may not be possible with all types of IoT devices.</a:t>
            </a:r>
          </a:p>
          <a:p>
            <a:r>
              <a:rPr lang="en-US" dirty="0" smtClean="0"/>
              <a:t>The device owners may also not show much interest in applying an update to the system.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Communication Channel</a:t>
            </a:r>
            <a:endParaRPr lang="en-US" dirty="0" smtClean="0"/>
          </a:p>
          <a:p>
            <a:r>
              <a:rPr lang="en-US" dirty="0" smtClean="0"/>
              <a:t>The communication channel needs to be secure as well</a:t>
            </a:r>
          </a:p>
          <a:p>
            <a:r>
              <a:rPr lang="en-US" dirty="0" smtClean="0"/>
              <a:t>Encrypting messages before transfer is good but it is better to use transport encryption and to adopt standards like TLS.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739087" y="979558"/>
            <a:ext cx="1582056" cy="4791047"/>
            <a:chOff x="9811659" y="937259"/>
            <a:chExt cx="1509485" cy="4571275"/>
          </a:xfrm>
        </p:grpSpPr>
        <p:pic>
          <p:nvPicPr>
            <p:cNvPr id="6" name="Picture 2" descr="Reducing IoT Security Costs with Better Firmware Updates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0" t="32662" r="66971" b="17656"/>
            <a:stretch/>
          </p:blipFill>
          <p:spPr bwMode="auto">
            <a:xfrm>
              <a:off x="9811659" y="3752305"/>
              <a:ext cx="1509485" cy="1756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Reducing IoT Security Costs with Better Firmware Updates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81" t="36357" r="31387" b="20940"/>
            <a:stretch/>
          </p:blipFill>
          <p:spPr bwMode="auto">
            <a:xfrm rot="16200000">
              <a:off x="9608459" y="2039620"/>
              <a:ext cx="1915885" cy="1509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Reducing IoT Security Costs with Better Firmware Updates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18" t="44136" r="3570" b="30428"/>
            <a:stretch/>
          </p:blipFill>
          <p:spPr bwMode="auto">
            <a:xfrm>
              <a:off x="9814560" y="937259"/>
              <a:ext cx="1506584" cy="89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70512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Challenges in IoT Securities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6748591" cy="567705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Data Storage and Integrity</a:t>
            </a:r>
            <a:endParaRPr lang="en-US" dirty="0" smtClean="0"/>
          </a:p>
          <a:p>
            <a:r>
              <a:rPr lang="en-US" dirty="0" smtClean="0"/>
              <a:t>The sensor data should be stored and processed securely.</a:t>
            </a:r>
          </a:p>
          <a:p>
            <a:r>
              <a:rPr lang="en-US" dirty="0" smtClean="0"/>
              <a:t>Data integrity, including checksums or signatures, can help to make sure that the original raw data is not modified during transmission.</a:t>
            </a:r>
          </a:p>
          <a:p>
            <a:r>
              <a:rPr lang="en-US" dirty="0" smtClean="0"/>
              <a:t>Data should be erased in a better way and should not be recovered in any part of the system.</a:t>
            </a:r>
          </a:p>
          <a:p>
            <a:r>
              <a:rPr lang="en-US" dirty="0" smtClean="0"/>
              <a:t>Maintaining compliance with legal and regulatory framework is necessary and challenging also.</a:t>
            </a:r>
          </a:p>
        </p:txBody>
      </p:sp>
      <p:pic>
        <p:nvPicPr>
          <p:cNvPr id="5122" name="Picture 2" descr="What is Data Integrity and How Can You Maintain it?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6"/>
          <a:stretch/>
        </p:blipFill>
        <p:spPr bwMode="auto">
          <a:xfrm>
            <a:off x="7139225" y="1886857"/>
            <a:ext cx="4859099" cy="330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35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Challenges in IoT Securities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610877" cy="567705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Application </a:t>
            </a:r>
            <a:r>
              <a:rPr lang="en-US" b="1" dirty="0">
                <a:solidFill>
                  <a:schemeClr val="accent6"/>
                </a:solidFill>
              </a:rPr>
              <a:t>and </a:t>
            </a:r>
            <a:r>
              <a:rPr lang="en-US" b="1" dirty="0" smtClean="0">
                <a:solidFill>
                  <a:schemeClr val="accent6"/>
                </a:solidFill>
              </a:rPr>
              <a:t>Services</a:t>
            </a:r>
            <a:endParaRPr lang="en-US" dirty="0" smtClean="0"/>
          </a:p>
          <a:p>
            <a:r>
              <a:rPr lang="en-US" dirty="0" smtClean="0"/>
              <a:t>All applications and services should also be secured as they manage, process, and access IoT devices along with the sensor data.</a:t>
            </a:r>
          </a:p>
          <a:p>
            <a:r>
              <a:rPr lang="en-US" dirty="0" smtClean="0"/>
              <a:t>Security vulnerabilities and breaches are unavoidable but security measures need to be taken to avoid conflict of interest.</a:t>
            </a:r>
          </a:p>
        </p:txBody>
      </p:sp>
      <p:sp>
        <p:nvSpPr>
          <p:cNvPr id="4" name="AutoShape 2" descr="IoT Security: 10 Challenges of Securing IoT Communications | PubNu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8" name="Picture 4" descr="IoT Security: 10 Challenges of Securing IoT Communications | PubNub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9"/>
          <a:stretch/>
        </p:blipFill>
        <p:spPr bwMode="auto">
          <a:xfrm>
            <a:off x="2997928" y="2929555"/>
            <a:ext cx="5877379" cy="361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025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/>
              <a:t>Mirai</a:t>
            </a:r>
            <a:r>
              <a:rPr lang="en-US" dirty="0" smtClean="0"/>
              <a:t> Botnet and the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63444"/>
            <a:ext cx="6393937" cy="4927756"/>
          </a:xfrm>
        </p:spPr>
        <p:txBody>
          <a:bodyPr/>
          <a:lstStyle/>
          <a:p>
            <a:r>
              <a:rPr lang="en-US" dirty="0" err="1" smtClean="0"/>
              <a:t>Mirai</a:t>
            </a:r>
            <a:r>
              <a:rPr lang="en-US" dirty="0" smtClean="0"/>
              <a:t> Trojan is the main reason of creation of </a:t>
            </a:r>
            <a:r>
              <a:rPr lang="en-US" dirty="0" err="1" smtClean="0"/>
              <a:t>Mirai</a:t>
            </a:r>
            <a:r>
              <a:rPr lang="en-US" dirty="0" smtClean="0"/>
              <a:t> Botnet.</a:t>
            </a:r>
          </a:p>
          <a:p>
            <a:r>
              <a:rPr lang="en-US" dirty="0" smtClean="0"/>
              <a:t>A research group determined that it had evolved from a previously-created Trojan also known </a:t>
            </a:r>
            <a:r>
              <a:rPr lang="en-US" dirty="0" err="1" smtClean="0"/>
              <a:t>Gafgyt</a:t>
            </a:r>
            <a:r>
              <a:rPr lang="en-US" dirty="0" smtClean="0"/>
              <a:t>, </a:t>
            </a:r>
            <a:r>
              <a:rPr lang="en-US" dirty="0" err="1" smtClean="0"/>
              <a:t>Bashlite</a:t>
            </a:r>
            <a:r>
              <a:rPr lang="en-US" dirty="0" smtClean="0"/>
              <a:t>, </a:t>
            </a:r>
            <a:r>
              <a:rPr lang="en-US" dirty="0" err="1" smtClean="0"/>
              <a:t>Lizkebab</a:t>
            </a:r>
            <a:r>
              <a:rPr lang="en-US" dirty="0" smtClean="0"/>
              <a:t>, </a:t>
            </a:r>
            <a:r>
              <a:rPr lang="en-US" dirty="0" err="1" smtClean="0"/>
              <a:t>Bashdoor</a:t>
            </a:r>
            <a:r>
              <a:rPr lang="en-US" dirty="0" smtClean="0"/>
              <a:t>, Bash()day, and </a:t>
            </a:r>
            <a:r>
              <a:rPr lang="en-US" dirty="0" err="1" smtClean="0"/>
              <a:t>Torlus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was created using Executable and Linkable Format (EFL) binaries which is a common file format for Unix and Linux based Systems</a:t>
            </a:r>
          </a:p>
          <a:p>
            <a:r>
              <a:rPr lang="en-US" dirty="0" err="1" smtClean="0"/>
              <a:t>Mirai</a:t>
            </a:r>
            <a:r>
              <a:rPr lang="en-US" dirty="0" smtClean="0"/>
              <a:t> malware uses a uniform scanning strategy where it randomly scan public IP addresses and selects a pair of username/password from a hardcoded dictionary list for the attack.</a:t>
            </a:r>
          </a:p>
        </p:txBody>
      </p:sp>
      <p:pic>
        <p:nvPicPr>
          <p:cNvPr id="7170" name="Picture 2" descr="OMG: Mirai-based Bot Turns IoT Devices into Proxy Serv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116" y="1378857"/>
            <a:ext cx="5544530" cy="400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320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Introduction to IoT</a:t>
            </a:r>
            <a:r>
              <a:rPr lang="en-US" dirty="0"/>
              <a:t> </a:t>
            </a:r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6515805" cy="477535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Overview </a:t>
            </a:r>
            <a:endParaRPr lang="en-US" b="1" dirty="0" smtClean="0">
              <a:solidFill>
                <a:schemeClr val="accent6"/>
              </a:solidFill>
            </a:endParaRPr>
          </a:p>
          <a:p>
            <a:r>
              <a:rPr lang="en-US" dirty="0" smtClean="0"/>
              <a:t>IoT is growing day </a:t>
            </a:r>
            <a:r>
              <a:rPr lang="en-US" dirty="0"/>
              <a:t>by day, </a:t>
            </a:r>
            <a:r>
              <a:rPr lang="en-US" dirty="0" smtClean="0"/>
              <a:t>as </a:t>
            </a:r>
            <a:r>
              <a:rPr lang="en-US" dirty="0"/>
              <a:t>we know </a:t>
            </a:r>
            <a:r>
              <a:rPr lang="en-US" dirty="0" smtClean="0"/>
              <a:t>it’s about data and controlling of physical devices.</a:t>
            </a:r>
          </a:p>
          <a:p>
            <a:r>
              <a:rPr lang="en-US" dirty="0" smtClean="0"/>
              <a:t>Security and privacy are the two major concern in the field of IoT.</a:t>
            </a:r>
          </a:p>
          <a:p>
            <a:r>
              <a:rPr lang="en-US" dirty="0" smtClean="0"/>
              <a:t>Huge amount of sensed data contains private information so need to protect.</a:t>
            </a:r>
          </a:p>
          <a:p>
            <a:r>
              <a:rPr lang="en-US" dirty="0" smtClean="0"/>
              <a:t>All kind of securities of physical devices is considered in the IoT security.</a:t>
            </a:r>
          </a:p>
          <a:p>
            <a:r>
              <a:rPr lang="en-US" dirty="0"/>
              <a:t>IoT is not possible without the Internet so Internet and network security </a:t>
            </a:r>
            <a:r>
              <a:rPr lang="en-US" dirty="0" smtClean="0"/>
              <a:t>issues also </a:t>
            </a:r>
            <a:r>
              <a:rPr lang="en-US" dirty="0"/>
              <a:t>should be considered in it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664" y="1449162"/>
            <a:ext cx="5257431" cy="32389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151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/>
              <a:t>Mirai</a:t>
            </a:r>
            <a:r>
              <a:rPr lang="en-US" dirty="0" smtClean="0"/>
              <a:t> Botnet and the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753" y="979559"/>
            <a:ext cx="7382731" cy="5319641"/>
          </a:xfrm>
        </p:spPr>
        <p:txBody>
          <a:bodyPr/>
          <a:lstStyle/>
          <a:p>
            <a:r>
              <a:rPr lang="en-US" dirty="0" smtClean="0"/>
              <a:t>Devices </a:t>
            </a:r>
            <a:r>
              <a:rPr lang="en-US" dirty="0"/>
              <a:t>that are infected by </a:t>
            </a:r>
            <a:r>
              <a:rPr lang="en-US" dirty="0" err="1"/>
              <a:t>Mirai</a:t>
            </a:r>
            <a:r>
              <a:rPr lang="en-US" dirty="0"/>
              <a:t> will continuously scan for IP address in the internet of the IoT devices. </a:t>
            </a:r>
          </a:p>
          <a:p>
            <a:r>
              <a:rPr lang="en-US" dirty="0" err="1"/>
              <a:t>Mirai</a:t>
            </a:r>
            <a:r>
              <a:rPr lang="en-US" dirty="0"/>
              <a:t> then identifies the IoT devices that are vulnerable using the common factory default usernames and passwords. </a:t>
            </a:r>
          </a:p>
          <a:p>
            <a:r>
              <a:rPr lang="en-US" dirty="0"/>
              <a:t>Infect them with </a:t>
            </a:r>
            <a:r>
              <a:rPr lang="en-US" dirty="0" err="1"/>
              <a:t>Mirai</a:t>
            </a:r>
            <a:r>
              <a:rPr lang="en-US" dirty="0"/>
              <a:t> malware.</a:t>
            </a:r>
          </a:p>
          <a:p>
            <a:r>
              <a:rPr lang="en-US" dirty="0" smtClean="0"/>
              <a:t>There are over a hundred of thousands IoT devices using default settings and making them vulnerable to infection.</a:t>
            </a:r>
          </a:p>
          <a:p>
            <a:r>
              <a:rPr lang="en-US" dirty="0" smtClean="0"/>
              <a:t>It is also reported that a successor of </a:t>
            </a:r>
            <a:r>
              <a:rPr lang="en-US" dirty="0" err="1" smtClean="0"/>
              <a:t>Mirai</a:t>
            </a:r>
            <a:r>
              <a:rPr lang="en-US" dirty="0" smtClean="0"/>
              <a:t> is designed to hijack crypto currency mining operations.</a:t>
            </a:r>
          </a:p>
          <a:p>
            <a:r>
              <a:rPr lang="en-US" dirty="0" smtClean="0"/>
              <a:t>The source code for the </a:t>
            </a:r>
            <a:r>
              <a:rPr lang="en-US" dirty="0" err="1" smtClean="0"/>
              <a:t>Mirai</a:t>
            </a:r>
            <a:r>
              <a:rPr lang="en-US" dirty="0" smtClean="0"/>
              <a:t> is made open-source and the techniques have been adapted in other malware projects. </a:t>
            </a:r>
          </a:p>
        </p:txBody>
      </p:sp>
      <p:pic>
        <p:nvPicPr>
          <p:cNvPr id="8194" name="Picture 2" descr="N-BaIoT: Network-based Detection of IoT Botnet Attacks Using Deep  Autoencoders – arXiv Vanit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93"/>
          <a:stretch/>
        </p:blipFill>
        <p:spPr bwMode="auto">
          <a:xfrm>
            <a:off x="8128001" y="834416"/>
            <a:ext cx="3672114" cy="503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990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799563" cy="5677056"/>
          </a:xfrm>
        </p:spPr>
        <p:txBody>
          <a:bodyPr/>
          <a:lstStyle/>
          <a:p>
            <a:r>
              <a:rPr lang="en-US" dirty="0" smtClean="0"/>
              <a:t>A multi layered security design approach is most needed for managing IoT devices, sensor data, mobile and cloud related application</a:t>
            </a:r>
          </a:p>
          <a:p>
            <a:r>
              <a:rPr lang="en-US" dirty="0" smtClean="0"/>
              <a:t>This enables us to maintain data privacy and integrity while also delivering IoT data, apps and services without any compromises.</a:t>
            </a:r>
          </a:p>
          <a:p>
            <a:r>
              <a:rPr lang="en-US" dirty="0" smtClean="0"/>
              <a:t>In short, IoT development and advancement will bring more security related issues, which is always going to be the research focus in coming years.</a:t>
            </a:r>
          </a:p>
          <a:p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876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Introduction to IoT</a:t>
            </a:r>
            <a:r>
              <a:rPr lang="en-US" dirty="0"/>
              <a:t> </a:t>
            </a:r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3"/>
            <a:ext cx="6835677" cy="5132407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Overview </a:t>
            </a:r>
            <a:endParaRPr lang="en-US" b="1" dirty="0" smtClean="0">
              <a:solidFill>
                <a:schemeClr val="accent6"/>
              </a:solidFill>
            </a:endParaRPr>
          </a:p>
          <a:p>
            <a:r>
              <a:rPr lang="en-US" dirty="0"/>
              <a:t>IoT security is not traditional </a:t>
            </a:r>
            <a:r>
              <a:rPr lang="en-US" dirty="0" smtClean="0"/>
              <a:t>cybersecurity</a:t>
            </a:r>
          </a:p>
          <a:p>
            <a:r>
              <a:rPr lang="en-US" dirty="0" smtClean="0"/>
              <a:t>It’s a </a:t>
            </a:r>
            <a:r>
              <a:rPr lang="en-US" dirty="0"/>
              <a:t>fusion of cybersecurity with other engineering disciplines. </a:t>
            </a:r>
            <a:endParaRPr lang="en-US" dirty="0" smtClean="0"/>
          </a:p>
          <a:p>
            <a:r>
              <a:rPr lang="en-US" dirty="0"/>
              <a:t>It </a:t>
            </a:r>
            <a:r>
              <a:rPr lang="en-US" dirty="0" smtClean="0"/>
              <a:t>is much </a:t>
            </a:r>
            <a:r>
              <a:rPr lang="en-US" dirty="0"/>
              <a:t>more than </a:t>
            </a:r>
            <a:r>
              <a:rPr lang="en-US" dirty="0" smtClean="0"/>
              <a:t>data</a:t>
            </a:r>
            <a:r>
              <a:rPr lang="en-US" dirty="0"/>
              <a:t>, servers, network infrastructure, and information </a:t>
            </a:r>
            <a:r>
              <a:rPr lang="en-US" dirty="0" smtClean="0"/>
              <a:t>security.</a:t>
            </a:r>
          </a:p>
          <a:p>
            <a:r>
              <a:rPr lang="en-US" dirty="0"/>
              <a:t>I</a:t>
            </a:r>
            <a:r>
              <a:rPr lang="en-US" dirty="0" smtClean="0"/>
              <a:t>t </a:t>
            </a:r>
            <a:r>
              <a:rPr lang="en-US" dirty="0"/>
              <a:t>includes the direct </a:t>
            </a:r>
            <a:r>
              <a:rPr lang="en-US" dirty="0" smtClean="0"/>
              <a:t>monitoring and </a:t>
            </a:r>
            <a:r>
              <a:rPr lang="en-US" dirty="0"/>
              <a:t>control of the </a:t>
            </a:r>
            <a:r>
              <a:rPr lang="en-US" dirty="0" smtClean="0"/>
              <a:t>physical </a:t>
            </a:r>
            <a:r>
              <a:rPr lang="en-US" dirty="0"/>
              <a:t>systems connected over the Internet. </a:t>
            </a:r>
            <a:endParaRPr lang="en-US" dirty="0" smtClean="0"/>
          </a:p>
          <a:p>
            <a:r>
              <a:rPr lang="en-US" dirty="0"/>
              <a:t>IoT devices are physical things, many of which are safety-related.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compromise of such devices may lead to physical harm of persons and property, </a:t>
            </a:r>
            <a:r>
              <a:rPr lang="en-US" dirty="0" smtClean="0"/>
              <a:t>or even </a:t>
            </a:r>
            <a:r>
              <a:rPr lang="en-US" dirty="0"/>
              <a:t>death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6" r="23652"/>
          <a:stretch/>
        </p:blipFill>
        <p:spPr>
          <a:xfrm>
            <a:off x="7364097" y="1088571"/>
            <a:ext cx="4610188" cy="4652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020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IoT Security </a:t>
            </a:r>
            <a:r>
              <a:rPr lang="en-US" dirty="0"/>
              <a:t>Prospective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1450581"/>
            <a:ext cx="6398436" cy="4407056"/>
          </a:xfrm>
        </p:spPr>
        <p:txBody>
          <a:bodyPr/>
          <a:lstStyle/>
          <a:p>
            <a:r>
              <a:rPr lang="en-US" dirty="0" smtClean="0"/>
              <a:t>Microcontroller unit carries firmware, need to protect it even while updating patch.</a:t>
            </a:r>
          </a:p>
          <a:p>
            <a:r>
              <a:rPr lang="en-US" dirty="0" smtClean="0"/>
              <a:t>Massage channels during the paring stage need to protect in </a:t>
            </a:r>
            <a:r>
              <a:rPr lang="en-US" dirty="0"/>
              <a:t>the public networking</a:t>
            </a:r>
            <a:r>
              <a:rPr lang="en-US" dirty="0" smtClean="0"/>
              <a:t>, </a:t>
            </a:r>
            <a:r>
              <a:rPr lang="en-US" dirty="0"/>
              <a:t>like </a:t>
            </a:r>
            <a:endParaRPr lang="en-US" dirty="0" smtClean="0"/>
          </a:p>
          <a:p>
            <a:pPr lvl="1"/>
            <a:r>
              <a:rPr lang="en-US" dirty="0" smtClean="0"/>
              <a:t>Wi-Fi</a:t>
            </a:r>
            <a:r>
              <a:rPr lang="en-US" dirty="0"/>
              <a:t>, </a:t>
            </a:r>
            <a:r>
              <a:rPr lang="en-US" dirty="0" err="1" smtClean="0"/>
              <a:t>Zigbee</a:t>
            </a:r>
            <a:endParaRPr lang="en-US" dirty="0" smtClean="0"/>
          </a:p>
          <a:p>
            <a:pPr lvl="1"/>
            <a:r>
              <a:rPr lang="en-US" dirty="0" smtClean="0"/>
              <a:t>Bluetooth</a:t>
            </a:r>
          </a:p>
          <a:p>
            <a:pPr lvl="1"/>
            <a:r>
              <a:rPr lang="en-US" dirty="0" smtClean="0"/>
              <a:t>NFC </a:t>
            </a:r>
          </a:p>
          <a:p>
            <a:r>
              <a:rPr lang="en-US" dirty="0" smtClean="0"/>
              <a:t>An appropriate protocol should be followed while connecting the user and device.</a:t>
            </a:r>
          </a:p>
          <a:p>
            <a:r>
              <a:rPr lang="en-US" dirty="0" smtClean="0"/>
              <a:t>An </a:t>
            </a:r>
            <a:r>
              <a:rPr lang="en-US" dirty="0"/>
              <a:t>authentication process is needed </a:t>
            </a:r>
            <a:r>
              <a:rPr lang="en-US" dirty="0" smtClean="0"/>
              <a:t>when the controller linking to a port in local network.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7162203" y="1058008"/>
            <a:ext cx="5029795" cy="4417386"/>
            <a:chOff x="8707995" y="1172308"/>
            <a:chExt cx="3379961" cy="3451284"/>
          </a:xfrm>
        </p:grpSpPr>
        <p:grpSp>
          <p:nvGrpSpPr>
            <p:cNvPr id="23" name="Group 22"/>
            <p:cNvGrpSpPr/>
            <p:nvPr/>
          </p:nvGrpSpPr>
          <p:grpSpPr>
            <a:xfrm>
              <a:off x="8707995" y="1172308"/>
              <a:ext cx="3379961" cy="3451284"/>
              <a:chOff x="8707995" y="1172308"/>
              <a:chExt cx="3379961" cy="3451284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8707995" y="1172308"/>
                <a:ext cx="3379961" cy="3009168"/>
                <a:chOff x="7166000" y="1172307"/>
                <a:chExt cx="4921958" cy="3724275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>
                  <a:off x="9311967" y="3208471"/>
                  <a:ext cx="277599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 flipV="1">
                  <a:off x="9311967" y="1172307"/>
                  <a:ext cx="0" cy="203616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/>
                <p:nvPr/>
              </p:nvCxnSpPr>
              <p:spPr>
                <a:xfrm flipH="1" flipV="1">
                  <a:off x="7454046" y="2524857"/>
                  <a:ext cx="1857921" cy="68361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9311967" y="3208471"/>
                  <a:ext cx="1352004" cy="168811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 flipH="1">
                  <a:off x="7166000" y="3208471"/>
                  <a:ext cx="2145966" cy="70839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/>
                <p:cNvSpPr txBox="1"/>
                <p:nvPr/>
              </p:nvSpPr>
              <p:spPr>
                <a:xfrm>
                  <a:off x="10258989" y="2931471"/>
                  <a:ext cx="97815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/>
                    <a:t>OS/Firmware</a:t>
                  </a:r>
                  <a:endParaRPr lang="en-US" sz="1200" b="1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 rot="5400000">
                  <a:off x="9069413" y="1781462"/>
                  <a:ext cx="73609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/>
                    <a:t>Software</a:t>
                  </a:r>
                  <a:endParaRPr lang="en-US" sz="1200" b="1" dirty="0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 rot="1334016">
                  <a:off x="7794705" y="2472244"/>
                  <a:ext cx="4619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/>
                    <a:t>Data</a:t>
                  </a:r>
                  <a:endParaRPr lang="en-US" sz="1200" b="1" dirty="0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 rot="3163686">
                  <a:off x="9610510" y="3771851"/>
                  <a:ext cx="8899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/>
                    <a:t>Networking</a:t>
                  </a:r>
                  <a:endParaRPr lang="en-US" sz="1200" b="1" dirty="0"/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 rot="20453403">
                  <a:off x="7610634" y="3644586"/>
                  <a:ext cx="7745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/>
                    <a:t>Hardware</a:t>
                  </a:r>
                  <a:endParaRPr lang="en-US" sz="1200" b="1" dirty="0"/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8733288" y="4335035"/>
                <a:ext cx="3259308" cy="288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Multidimensional Prospective of</a:t>
                </a:r>
                <a:r>
                  <a:rPr lang="en-US" dirty="0" smtClean="0"/>
                  <a:t> </a:t>
                </a:r>
                <a:r>
                  <a:rPr lang="en-US" b="1" dirty="0" smtClean="0"/>
                  <a:t>IoT Security </a:t>
                </a:r>
                <a:endParaRPr lang="en-US" b="1" dirty="0"/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>
              <a:off x="10500468" y="2817503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0955210" y="2817502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1405343" y="2817502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10104504" y="2371555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10104502" y="1991481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10104503" y="1604883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10285793" y="3010498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10568723" y="3422340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10754834" y="3701659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9745729" y="2875425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9341280" y="3031914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8905798" y="3204637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9787004" y="2603696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>
              <a:off x="9418428" y="2442516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9085908" y="2302131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131180" y="903657"/>
            <a:ext cx="7440185" cy="457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IoT </a:t>
            </a:r>
            <a:r>
              <a:rPr lang="en-US" b="1" dirty="0">
                <a:solidFill>
                  <a:schemeClr val="accent6"/>
                </a:solidFill>
              </a:rPr>
              <a:t>System Functionalities from Security Prospective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 smtClean="0">
              <a:solidFill>
                <a:schemeClr val="accent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079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14" y="1472379"/>
            <a:ext cx="5240920" cy="3032886"/>
          </a:xfrm>
        </p:spPr>
        <p:txBody>
          <a:bodyPr/>
          <a:lstStyle/>
          <a:p>
            <a:r>
              <a:rPr lang="en-US" dirty="0" smtClean="0"/>
              <a:t>If the controller is no internet then cloud services are used for authentication. multidimensional  </a:t>
            </a:r>
          </a:p>
          <a:p>
            <a:r>
              <a:rPr lang="en-US" dirty="0" smtClean="0"/>
              <a:t>Big data analytics on the data collected are processed on cloud so cloud security is essential.</a:t>
            </a:r>
          </a:p>
          <a:p>
            <a:r>
              <a:rPr lang="en-US" dirty="0" smtClean="0"/>
              <a:t>Abnormal behavior should be monitored like too many login attempts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7162203" y="1058008"/>
            <a:ext cx="5029795" cy="4417386"/>
            <a:chOff x="8707995" y="1172308"/>
            <a:chExt cx="3379961" cy="3451284"/>
          </a:xfrm>
        </p:grpSpPr>
        <p:grpSp>
          <p:nvGrpSpPr>
            <p:cNvPr id="23" name="Group 22"/>
            <p:cNvGrpSpPr/>
            <p:nvPr/>
          </p:nvGrpSpPr>
          <p:grpSpPr>
            <a:xfrm>
              <a:off x="8707995" y="1172308"/>
              <a:ext cx="3379961" cy="3451284"/>
              <a:chOff x="8707995" y="1172308"/>
              <a:chExt cx="3379961" cy="3451284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8707995" y="1172308"/>
                <a:ext cx="3379961" cy="3009168"/>
                <a:chOff x="7166000" y="1172307"/>
                <a:chExt cx="4921958" cy="3724275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>
                  <a:off x="9311967" y="3208471"/>
                  <a:ext cx="277599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 flipV="1">
                  <a:off x="9311967" y="1172307"/>
                  <a:ext cx="0" cy="203616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/>
                <p:nvPr/>
              </p:nvCxnSpPr>
              <p:spPr>
                <a:xfrm flipH="1" flipV="1">
                  <a:off x="7454046" y="2524857"/>
                  <a:ext cx="1857921" cy="68361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9311967" y="3208471"/>
                  <a:ext cx="1352004" cy="168811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 flipH="1">
                  <a:off x="7166000" y="3208471"/>
                  <a:ext cx="2145966" cy="70839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/>
                <p:cNvSpPr txBox="1"/>
                <p:nvPr/>
              </p:nvSpPr>
              <p:spPr>
                <a:xfrm>
                  <a:off x="10258989" y="2931471"/>
                  <a:ext cx="97815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/>
                    <a:t>OS/Firmware</a:t>
                  </a:r>
                  <a:endParaRPr lang="en-US" sz="1200" b="1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 rot="5400000">
                  <a:off x="9069413" y="1781462"/>
                  <a:ext cx="73609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/>
                    <a:t>Software</a:t>
                  </a:r>
                  <a:endParaRPr lang="en-US" sz="1200" b="1" dirty="0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 rot="1334016">
                  <a:off x="7794705" y="2472244"/>
                  <a:ext cx="4619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/>
                    <a:t>Data</a:t>
                  </a:r>
                  <a:endParaRPr lang="en-US" sz="1200" b="1" dirty="0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 rot="3163686">
                  <a:off x="9610510" y="3771851"/>
                  <a:ext cx="8899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/>
                    <a:t>Networking</a:t>
                  </a:r>
                  <a:endParaRPr lang="en-US" sz="1200" b="1" dirty="0"/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 rot="20453403">
                  <a:off x="7610634" y="3644586"/>
                  <a:ext cx="7745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/>
                    <a:t>Hardware</a:t>
                  </a:r>
                  <a:endParaRPr lang="en-US" sz="1200" b="1" dirty="0"/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8733288" y="4335035"/>
                <a:ext cx="3259308" cy="288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Multidimensional Prospective of</a:t>
                </a:r>
                <a:r>
                  <a:rPr lang="en-US" dirty="0" smtClean="0"/>
                  <a:t> </a:t>
                </a:r>
                <a:r>
                  <a:rPr lang="en-US" b="1" dirty="0" smtClean="0"/>
                  <a:t>IoT Security </a:t>
                </a:r>
                <a:endParaRPr lang="en-US" b="1" dirty="0"/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>
              <a:off x="10500468" y="2817503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0955210" y="2817502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1405343" y="2817502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10104504" y="2371555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10104502" y="1991481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10104503" y="1604883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10285793" y="3010498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10568723" y="3422340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10754834" y="3701659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9745729" y="2875425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9341280" y="3031914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8905798" y="3204637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9787004" y="2603696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>
              <a:off x="9418428" y="2442516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9085908" y="2302131"/>
              <a:ext cx="0" cy="1542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131180" y="903657"/>
            <a:ext cx="7440185" cy="457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IoT </a:t>
            </a:r>
            <a:r>
              <a:rPr lang="en-US" b="1" dirty="0">
                <a:solidFill>
                  <a:schemeClr val="accent6"/>
                </a:solidFill>
              </a:rPr>
              <a:t>System Functionalities from Security Prospective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 smtClean="0">
              <a:solidFill>
                <a:schemeClr val="accent6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272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IoT Security Architecture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1079344"/>
            <a:ext cx="3612146" cy="4937281"/>
          </a:xfrm>
        </p:spPr>
        <p:txBody>
          <a:bodyPr/>
          <a:lstStyle/>
          <a:p>
            <a:r>
              <a:rPr lang="en-US" dirty="0" smtClean="0"/>
              <a:t>Information with network security should be prepared with the following properties.</a:t>
            </a:r>
          </a:p>
          <a:p>
            <a:pPr lvl="1"/>
            <a:r>
              <a:rPr lang="en-US" dirty="0" smtClean="0"/>
              <a:t>Authentication</a:t>
            </a:r>
          </a:p>
          <a:p>
            <a:pPr lvl="1"/>
            <a:r>
              <a:rPr lang="en-US" dirty="0" smtClean="0"/>
              <a:t>Privacy</a:t>
            </a:r>
          </a:p>
          <a:p>
            <a:pPr lvl="1"/>
            <a:r>
              <a:rPr lang="en-US" dirty="0" err="1" smtClean="0"/>
              <a:t>Undeniability</a:t>
            </a:r>
            <a:endParaRPr lang="en-US" dirty="0" smtClean="0"/>
          </a:p>
          <a:p>
            <a:r>
              <a:rPr lang="en-US" dirty="0" smtClean="0"/>
              <a:t>IoT will be needed extra care for advanced security and privacy across critical areas.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4043131" y="1265159"/>
            <a:ext cx="7778840" cy="4556320"/>
            <a:chOff x="4043131" y="1265159"/>
            <a:chExt cx="7778840" cy="4556320"/>
          </a:xfrm>
        </p:grpSpPr>
        <p:grpSp>
          <p:nvGrpSpPr>
            <p:cNvPr id="25" name="Group 24"/>
            <p:cNvGrpSpPr/>
            <p:nvPr/>
          </p:nvGrpSpPr>
          <p:grpSpPr>
            <a:xfrm>
              <a:off x="4043131" y="1265159"/>
              <a:ext cx="7778840" cy="3859049"/>
              <a:chOff x="4068545" y="1666875"/>
              <a:chExt cx="7778840" cy="3859049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4068545" y="1666875"/>
                <a:ext cx="6199405" cy="3859049"/>
                <a:chOff x="5791200" y="1645730"/>
                <a:chExt cx="6199405" cy="3859049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5791200" y="1907117"/>
                  <a:ext cx="1830771" cy="3338354"/>
                  <a:chOff x="1558315" y="3057955"/>
                  <a:chExt cx="1830771" cy="2716363"/>
                </a:xfrm>
              </p:grpSpPr>
              <p:sp>
                <p:nvSpPr>
                  <p:cNvPr id="6" name="Rectangle 5"/>
                  <p:cNvSpPr/>
                  <p:nvPr/>
                </p:nvSpPr>
                <p:spPr>
                  <a:xfrm>
                    <a:off x="1558315" y="3790067"/>
                    <a:ext cx="1830770" cy="520028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Support Layer</a:t>
                    </a:r>
                    <a:endParaRPr lang="en-US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7" name="Rectangle 6"/>
                  <p:cNvSpPr/>
                  <p:nvPr/>
                </p:nvSpPr>
                <p:spPr>
                  <a:xfrm>
                    <a:off x="1558315" y="4517391"/>
                    <a:ext cx="1830770" cy="520028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Network Layer</a:t>
                    </a:r>
                    <a:endParaRPr lang="en-US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8" name="Rectangle 7"/>
                  <p:cNvSpPr/>
                  <p:nvPr/>
                </p:nvSpPr>
                <p:spPr>
                  <a:xfrm>
                    <a:off x="1558315" y="5254290"/>
                    <a:ext cx="1830770" cy="520028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Perceptual Layer</a:t>
                    </a:r>
                    <a:endParaRPr lang="en-US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9" name="Rectangle 8"/>
                  <p:cNvSpPr/>
                  <p:nvPr/>
                </p:nvSpPr>
                <p:spPr>
                  <a:xfrm>
                    <a:off x="1558316" y="3057955"/>
                    <a:ext cx="1830770" cy="520028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Application Layer</a:t>
                    </a:r>
                    <a:endParaRPr lang="en-US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8567056" y="1784039"/>
                  <a:ext cx="3291115" cy="3599646"/>
                  <a:chOff x="870857" y="2803747"/>
                  <a:chExt cx="2518229" cy="3599646"/>
                </a:xfrm>
              </p:grpSpPr>
              <p:sp>
                <p:nvSpPr>
                  <p:cNvPr id="12" name="Rectangle 11"/>
                  <p:cNvSpPr/>
                  <p:nvPr/>
                </p:nvSpPr>
                <p:spPr>
                  <a:xfrm>
                    <a:off x="870857" y="3701973"/>
                    <a:ext cx="2518229" cy="898226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Cloud and Smart Computing</a:t>
                    </a:r>
                    <a:endParaRPr lang="en-US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>
                    <a:off x="870857" y="4596002"/>
                    <a:ext cx="2518229" cy="898226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Internet Portable</a:t>
                    </a:r>
                  </a:p>
                  <a:p>
                    <a:pPr algn="ctr"/>
                    <a:r>
                      <a:rPr lang="en-US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Communication Network and </a:t>
                    </a:r>
                  </a:p>
                  <a:p>
                    <a:pPr algn="ctr"/>
                    <a:r>
                      <a:rPr lang="en-US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Communication Protocols</a:t>
                    </a:r>
                    <a:endParaRPr lang="en-US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870857" y="5505167"/>
                    <a:ext cx="2518229" cy="898226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RFID Reader, Sensors and GPS</a:t>
                    </a:r>
                    <a:endParaRPr lang="en-US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>
                    <a:off x="870857" y="2803747"/>
                    <a:ext cx="2518229" cy="898226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Smart Transportation</a:t>
                    </a:r>
                  </a:p>
                  <a:p>
                    <a:pPr algn="ctr"/>
                    <a:r>
                      <a:rPr lang="en-US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Environmental Observing</a:t>
                    </a:r>
                  </a:p>
                  <a:p>
                    <a:pPr algn="ctr"/>
                    <a:r>
                      <a:rPr lang="en-US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Information Service</a:t>
                    </a:r>
                    <a:endParaRPr lang="en-US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6" name="Rectangle 15"/>
                <p:cNvSpPr/>
                <p:nvPr/>
              </p:nvSpPr>
              <p:spPr>
                <a:xfrm>
                  <a:off x="8450941" y="1645730"/>
                  <a:ext cx="3539664" cy="38590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ight Arrow 16"/>
                <p:cNvSpPr/>
                <p:nvPr/>
              </p:nvSpPr>
              <p:spPr>
                <a:xfrm>
                  <a:off x="7621970" y="2019645"/>
                  <a:ext cx="945086" cy="42701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ight Arrow 18"/>
                <p:cNvSpPr/>
                <p:nvPr/>
              </p:nvSpPr>
              <p:spPr>
                <a:xfrm>
                  <a:off x="7621970" y="2912911"/>
                  <a:ext cx="945086" cy="42701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ight Arrow 19"/>
                <p:cNvSpPr/>
                <p:nvPr/>
              </p:nvSpPr>
              <p:spPr>
                <a:xfrm>
                  <a:off x="7621970" y="3812661"/>
                  <a:ext cx="945086" cy="42701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ight Arrow 20"/>
                <p:cNvSpPr/>
                <p:nvPr/>
              </p:nvSpPr>
              <p:spPr>
                <a:xfrm>
                  <a:off x="7621970" y="4712412"/>
                  <a:ext cx="945086" cy="42701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 rot="16200000">
                <a:off x="10268718" y="3235743"/>
                <a:ext cx="2518229" cy="6391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Network Security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Management</a:t>
                </a:r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4" name="Right Arrow 23"/>
              <p:cNvSpPr/>
              <p:nvPr/>
            </p:nvSpPr>
            <p:spPr>
              <a:xfrm rot="10800000">
                <a:off x="10263394" y="3341788"/>
                <a:ext cx="945086" cy="42701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Rectangle 25">
              <a:hlinkClick r:id="" action="ppaction://noaction"/>
            </p:cNvPr>
            <p:cNvSpPr/>
            <p:nvPr/>
          </p:nvSpPr>
          <p:spPr>
            <a:xfrm>
              <a:off x="5873901" y="5359814"/>
              <a:ext cx="33570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chemeClr val="accent6"/>
                  </a:solidFill>
                </a:rPr>
                <a:t>IoT Security</a:t>
              </a:r>
              <a:r>
                <a:rPr lang="en-US" sz="2400" b="1" dirty="0" smtClean="0"/>
                <a:t> </a:t>
              </a:r>
              <a:r>
                <a:rPr lang="en-US" sz="2400" b="1" dirty="0">
                  <a:solidFill>
                    <a:schemeClr val="accent6"/>
                  </a:solidFill>
                </a:rPr>
                <a:t>Architecture</a:t>
              </a:r>
              <a:r>
                <a:rPr lang="en-US" sz="2400" b="1" dirty="0"/>
                <a:t>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4455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IoT Security Architecture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6434512" cy="567705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Perceptual Layer</a:t>
            </a:r>
          </a:p>
          <a:p>
            <a:r>
              <a:rPr lang="en-US" dirty="0" smtClean="0"/>
              <a:t>Gathers all types of information with the help of physical equipment.</a:t>
            </a:r>
          </a:p>
          <a:p>
            <a:r>
              <a:rPr lang="en-US" dirty="0" smtClean="0"/>
              <a:t>Information of </a:t>
            </a:r>
          </a:p>
          <a:p>
            <a:pPr lvl="1"/>
            <a:r>
              <a:rPr lang="en-US" dirty="0" smtClean="0"/>
              <a:t>Object properties, </a:t>
            </a:r>
          </a:p>
          <a:p>
            <a:pPr lvl="1"/>
            <a:r>
              <a:rPr lang="en-US" dirty="0" smtClean="0"/>
              <a:t>Environmental condition and </a:t>
            </a:r>
          </a:p>
          <a:p>
            <a:pPr lvl="1"/>
            <a:r>
              <a:rPr lang="en-US" dirty="0" smtClean="0"/>
              <a:t>The different physical equipment like </a:t>
            </a:r>
          </a:p>
          <a:p>
            <a:pPr lvl="2"/>
            <a:r>
              <a:rPr lang="en-US" dirty="0" smtClean="0"/>
              <a:t>RFID reader, </a:t>
            </a:r>
          </a:p>
          <a:p>
            <a:pPr lvl="2"/>
            <a:r>
              <a:rPr lang="en-US" dirty="0" smtClean="0"/>
              <a:t>GPS, </a:t>
            </a:r>
          </a:p>
          <a:p>
            <a:pPr lvl="2"/>
            <a:r>
              <a:rPr lang="en-US" dirty="0" smtClean="0"/>
              <a:t>All kind of sensors, etc.</a:t>
            </a:r>
          </a:p>
          <a:p>
            <a:r>
              <a:rPr lang="en-US" dirty="0"/>
              <a:t>It identifies the external world.</a:t>
            </a:r>
          </a:p>
          <a:p>
            <a:r>
              <a:rPr lang="en-US" dirty="0" smtClean="0"/>
              <a:t>The key component in this layer is the sensors.</a:t>
            </a:r>
          </a:p>
          <a:p>
            <a:r>
              <a:rPr lang="en-US" dirty="0" smtClean="0"/>
              <a:t>They are used for capturing and representing the physical world.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222" y="1733905"/>
            <a:ext cx="6357135" cy="30029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447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IoT Security Architecture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4470800" cy="567705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Network Layer</a:t>
            </a:r>
            <a:endParaRPr lang="en-US" b="1" dirty="0">
              <a:solidFill>
                <a:schemeClr val="accent6"/>
              </a:solidFill>
            </a:endParaRPr>
          </a:p>
          <a:p>
            <a:r>
              <a:rPr lang="en-US" dirty="0" smtClean="0"/>
              <a:t>Responsible for the dependable broadcast of data and information from the previous level</a:t>
            </a:r>
          </a:p>
          <a:p>
            <a:r>
              <a:rPr lang="en-US" dirty="0" smtClean="0"/>
              <a:t>Initially </a:t>
            </a:r>
            <a:r>
              <a:rPr lang="en-US" dirty="0"/>
              <a:t>handling </a:t>
            </a:r>
            <a:r>
              <a:rPr lang="en-US" dirty="0" smtClean="0"/>
              <a:t>of the data collected from sensors, cataloging and polymerization.</a:t>
            </a:r>
          </a:p>
          <a:p>
            <a:r>
              <a:rPr lang="en-US" dirty="0" smtClean="0"/>
              <a:t>The data broadcast is trusted on many networks like</a:t>
            </a:r>
          </a:p>
          <a:p>
            <a:pPr lvl="1"/>
            <a:r>
              <a:rPr lang="en-US" dirty="0" smtClean="0"/>
              <a:t>Mobile communication network</a:t>
            </a:r>
          </a:p>
          <a:p>
            <a:pPr lvl="1"/>
            <a:r>
              <a:rPr lang="en-US" dirty="0" smtClean="0"/>
              <a:t>Wireless network</a:t>
            </a:r>
          </a:p>
          <a:p>
            <a:pPr lvl="1"/>
            <a:r>
              <a:rPr lang="en-US" dirty="0" smtClean="0"/>
              <a:t>Satellite networks, etc.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187" y="1738860"/>
            <a:ext cx="7507506" cy="29830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050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IoT Security Architecture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6061802" cy="567705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Support Layer</a:t>
            </a:r>
            <a:endParaRPr lang="en-US" b="1" dirty="0">
              <a:solidFill>
                <a:schemeClr val="accent6"/>
              </a:solidFill>
            </a:endParaRPr>
          </a:p>
          <a:p>
            <a:r>
              <a:rPr lang="en-US" dirty="0" smtClean="0"/>
              <a:t>A dependable platform for the application layer.</a:t>
            </a:r>
          </a:p>
          <a:p>
            <a:r>
              <a:rPr lang="en-US" dirty="0" smtClean="0"/>
              <a:t>Grid and cloud computing are mostly used for all kinds of intelligent computing powers.</a:t>
            </a:r>
          </a:p>
          <a:p>
            <a:r>
              <a:rPr lang="en-US" dirty="0" smtClean="0"/>
              <a:t>This layers helps merge the application layer upward and the network layer downward.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Application Layer</a:t>
            </a:r>
          </a:p>
          <a:p>
            <a:r>
              <a:rPr lang="en-US" dirty="0" smtClean="0"/>
              <a:t>This layer delivers the personalized services based on the users’ need.</a:t>
            </a:r>
          </a:p>
          <a:p>
            <a:r>
              <a:rPr lang="en-US" dirty="0" smtClean="0"/>
              <a:t>It helps users access IoT through the interface using personal computer, mobile equipment, etc.</a:t>
            </a:r>
          </a:p>
          <a:p>
            <a:endParaRPr lang="en-US" b="1" dirty="0">
              <a:solidFill>
                <a:schemeClr val="accent6"/>
              </a:solidFill>
            </a:endParaRP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6427015" y="1195927"/>
            <a:ext cx="5617563" cy="4485343"/>
            <a:chOff x="6427015" y="1195927"/>
            <a:chExt cx="5617563" cy="44853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7224" y="1317376"/>
              <a:ext cx="5617354" cy="4363894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6427015" y="1195927"/>
              <a:ext cx="1763909" cy="4434146"/>
              <a:chOff x="6427015" y="1195927"/>
              <a:chExt cx="1763909" cy="4434146"/>
            </a:xfrm>
          </p:grpSpPr>
          <p:sp>
            <p:nvSpPr>
              <p:cNvPr id="5" name="Rectangle 4"/>
              <p:cNvSpPr/>
              <p:nvPr/>
            </p:nvSpPr>
            <p:spPr>
              <a:xfrm rot="16200000">
                <a:off x="6016806" y="4965949"/>
                <a:ext cx="1074333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/>
                  <a:t>Perceptual Layer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 rot="16200000">
                <a:off x="7602997" y="2769851"/>
                <a:ext cx="920445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 smtClean="0"/>
                  <a:t>Support Layer</a:t>
                </a:r>
                <a:endParaRPr lang="en-US" sz="1050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 rot="16200000">
                <a:off x="7512372" y="1620563"/>
                <a:ext cx="1103187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 smtClean="0"/>
                  <a:t>Application Layer</a:t>
                </a:r>
                <a:endParaRPr lang="en-US" sz="105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 rot="16200000">
                <a:off x="7116947" y="3829195"/>
                <a:ext cx="947695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 smtClean="0"/>
                  <a:t>Network Layer</a:t>
                </a:r>
                <a:endParaRPr lang="en-US" sz="1050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6117" y="2538672"/>
              <a:ext cx="242627" cy="24262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99897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50"/>
  <p:tag name="ARTICULATE_DESIGN_ID_OFFICE THEME" val="2GgczCoi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9798</TotalTime>
  <Words>1689</Words>
  <Application>Microsoft Office PowerPoint</Application>
  <PresentationFormat>Widescreen</PresentationFormat>
  <Paragraphs>216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Roboto Condensed</vt:lpstr>
      <vt:lpstr>Calibri</vt:lpstr>
      <vt:lpstr>Wingdings</vt:lpstr>
      <vt:lpstr>Segoe UI Black</vt:lpstr>
      <vt:lpstr>Roboto Condensed Light</vt:lpstr>
      <vt:lpstr>Arial</vt:lpstr>
      <vt:lpstr>Wingdings 3</vt:lpstr>
      <vt:lpstr>Office Theme</vt:lpstr>
      <vt:lpstr>Unit-7  IoT Security</vt:lpstr>
      <vt:lpstr>Introduction to IoT Security</vt:lpstr>
      <vt:lpstr>Introduction to IoT Security</vt:lpstr>
      <vt:lpstr>IoT Security Prospective</vt:lpstr>
      <vt:lpstr>PowerPoint Presentation</vt:lpstr>
      <vt:lpstr>IoT Security Architecture </vt:lpstr>
      <vt:lpstr>IoT Security Architecture </vt:lpstr>
      <vt:lpstr>IoT Security Architecture </vt:lpstr>
      <vt:lpstr>IoT Security Architecture </vt:lpstr>
      <vt:lpstr>Security Features Need Across Four Layers</vt:lpstr>
      <vt:lpstr>Security Features Need Across Four Layers</vt:lpstr>
      <vt:lpstr>Security Requirements</vt:lpstr>
      <vt:lpstr>Security Requirements</vt:lpstr>
      <vt:lpstr>Challenges in IoT Securities</vt:lpstr>
      <vt:lpstr>Challenges in IoT Securities</vt:lpstr>
      <vt:lpstr>Challenges in IoT Securities</vt:lpstr>
      <vt:lpstr>Challenges in IoT Securities</vt:lpstr>
      <vt:lpstr>Challenges in IoT Securities</vt:lpstr>
      <vt:lpstr>Mirai Botnet and the Algorithm</vt:lpstr>
      <vt:lpstr>Mirai Botnet and the Algorithm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682</cp:revision>
  <dcterms:created xsi:type="dcterms:W3CDTF">2020-05-01T05:09:15Z</dcterms:created>
  <dcterms:modified xsi:type="dcterms:W3CDTF">2021-06-07T02:53:20Z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0EA9FAA1-A2B1-492D-81C4-B082210C06D0</vt:lpwstr>
  </property>
  <property fmtid="{D5CDD505-2E9C-101B-9397-08002B2CF9AE}" pid="3" name="ArticulatePath">
    <vt:lpwstr>3160716 - IoT   Unit 1 – Introduction to Internet of Things</vt:lpwstr>
  </property>
</Properties>
</file>